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256" r:id="rId3"/>
    <p:sldId id="257" r:id="rId5"/>
    <p:sldId id="258" r:id="rId6"/>
    <p:sldId id="259" r:id="rId7"/>
    <p:sldId id="260" r:id="rId8"/>
    <p:sldId id="263" r:id="rId9"/>
    <p:sldId id="265" r:id="rId10"/>
    <p:sldId id="266" r:id="rId11"/>
    <p:sldId id="268" r:id="rId12"/>
    <p:sldId id="274" r:id="rId13"/>
    <p:sldId id="275" r:id="rId14"/>
    <p:sldId id="276" r:id="rId15"/>
    <p:sldId id="277" r:id="rId16"/>
    <p:sldId id="278" r:id="rId17"/>
    <p:sldId id="279" r:id="rId18"/>
    <p:sldId id="285" r:id="rId19"/>
    <p:sldId id="286" r:id="rId20"/>
    <p:sldId id="287" r:id="rId21"/>
    <p:sldId id="288" r:id="rId22"/>
    <p:sldId id="291" r:id="rId2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2" d="100"/>
          <a:sy n="82" d="100"/>
        </p:scale>
        <p:origin x="1474" y="48"/>
      </p:cViewPr>
      <p:guideLst>
        <p:guide orient="horz" pos="2160"/>
        <p:guide pos="285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8400" y="708025"/>
            <a:ext cx="4535488" cy="34020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2" name="Google Shape;92;p1:notes"/>
          <p:cNvSpPr txBox="1">
            <a:spLocks noGrp="1"/>
          </p:cNvSpPr>
          <p:nvPr>
            <p:ph type="body" idx="1"/>
          </p:nvPr>
        </p:nvSpPr>
        <p:spPr>
          <a:xfrm>
            <a:off x="915294" y="4343703"/>
            <a:ext cx="5027414" cy="409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675" tIns="44825" rIns="89675" bIns="448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6a1f637bf1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07" name="Google Shape;207;g26a1f637bf1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8e048d8f5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3" name="Google Shape;213;g28e048d8f5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6a1f637bf1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9" name="Google Shape;219;g26a1f637bf1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6a1f637bf1_0_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5" name="Google Shape;225;g26a1f637bf1_0_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6a1f637bf1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1" name="Google Shape;231;g26a1f637bf1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7" name="Google Shape;2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8e048d8f5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2" name="Google Shape;282;g28e048d8f5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6a1f637bf1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89" name="Google Shape;289;g26a1f637bf1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5" name="Google Shape;29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1" name="Google Shape;3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01" name="Google Shape;3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6a1f637bf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g26a1f637bf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6a1f637b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2" name="Google Shape;112;g26a1f637b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" name="Google Shape;11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6a1f637bf1_0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6" name="Google Shape;136;g26a1f637bf1_0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8e048d8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8" name="Google Shape;148;g28e048d8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6a1f637bf1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4" name="Google Shape;154;g26a1f637bf1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6a1f637bf1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8" name="Google Shape;168;g26a1f637bf1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1_Title Slid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/>
        </p:nvSpPr>
        <p:spPr>
          <a:xfrm>
            <a:off x="1371600" y="6687979"/>
            <a:ext cx="598487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 panose="020F0502020204030204"/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SEC-  DEPARTMENT OF </a:t>
            </a:r>
            <a:r>
              <a:rPr lang="en-US" sz="10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AIML</a:t>
            </a:r>
            <a:r>
              <a:rPr lang="en-US"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–  </a:t>
            </a:r>
            <a:r>
              <a:rPr lang="en-US" sz="10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3-</a:t>
            </a:r>
            <a:r>
              <a:rPr lang="en-US"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</a:t>
            </a:r>
            <a:r>
              <a:rPr lang="en-US" sz="10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1</a:t>
            </a:r>
            <a:r>
              <a:rPr lang="en-US"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–</a:t>
            </a:r>
            <a:r>
              <a:rPr lang="en-US" sz="10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MINIPROJECT</a:t>
            </a:r>
            <a:r>
              <a:rPr lang="en-US"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– slide# -</a:t>
            </a: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0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457200" y="274638"/>
            <a:ext cx="8229600" cy="584200"/>
          </a:xfrm>
          <a:prstGeom prst="rect">
            <a:avLst/>
          </a:prstGeom>
          <a:gradFill>
            <a:gsLst>
              <a:gs pos="0">
                <a:srgbClr val="FBEAC7"/>
              </a:gs>
              <a:gs pos="17999">
                <a:srgbClr val="FEE7F2"/>
              </a:gs>
              <a:gs pos="36000">
                <a:srgbClr val="FAC77D"/>
              </a:gs>
              <a:gs pos="61000">
                <a:srgbClr val="FBA97D"/>
              </a:gs>
              <a:gs pos="82001">
                <a:srgbClr val="FBD49C"/>
              </a:gs>
              <a:gs pos="100000">
                <a:srgbClr val="FEE7F2"/>
              </a:gs>
            </a:gsLst>
            <a:lin ang="5400000" scaled="0"/>
          </a:gra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</a:pPr>
            <a:endParaRPr sz="3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457200" y="1027113"/>
            <a:ext cx="8229600" cy="540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</a:pPr>
            <a:endParaRPr sz="2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None/>
            </a:pPr>
            <a:endParaRPr sz="3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9" name="Google Shape;19;p2" descr="C:\Users\ELCOT\Desktop\Saveetha Logo.png"/>
          <p:cNvPicPr preferRelativeResize="0"/>
          <p:nvPr/>
        </p:nvPicPr>
        <p:blipFill rotWithShape="1">
          <a:blip r:embed="rId2"/>
          <a:srcRect r="26621" b="28150"/>
          <a:stretch>
            <a:fillRect/>
          </a:stretch>
        </p:blipFill>
        <p:spPr>
          <a:xfrm>
            <a:off x="6588225" y="2899"/>
            <a:ext cx="2570075" cy="2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50" name="Google Shape;50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6" name="Google Shape;66;p1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4" name="Google Shape;74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/>
        </p:nvSpPr>
        <p:spPr>
          <a:xfrm>
            <a:off x="457200" y="274638"/>
            <a:ext cx="82296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72500"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smtClean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Project Work 2(19AI703) </a:t>
            </a:r>
            <a:r>
              <a:rPr lang="en-US" sz="44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– Review 2</a:t>
            </a:r>
            <a:endParaRPr sz="44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228600" y="990600"/>
            <a:ext cx="8629015" cy="410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800" b="1" u="sng" dirty="0">
                <a:solidFill>
                  <a:schemeClr val="tx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COGNITEX: An Intelligent Cognitive Load–Adaptive Learning and Productivity System</a:t>
            </a:r>
            <a:br>
              <a:rPr lang="en-US" sz="2800" b="1" dirty="0">
                <a:solidFill>
                  <a:srgbClr val="538CD5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br>
            <a:endParaRPr lang="en-US" sz="2800" b="1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Submitted by:</a:t>
            </a:r>
            <a:endParaRPr sz="2800" b="0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sz="2800" b="1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BHARATHGANESH S (212222230022)</a:t>
            </a:r>
            <a:endParaRPr sz="2800" b="0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2022-2026 Batch</a:t>
            </a:r>
            <a:endParaRPr sz="2800" b="0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 TEAM NO: </a:t>
            </a:r>
            <a:r>
              <a:rPr lang="en-GB" altLang="en-US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129</a:t>
            </a:r>
            <a:endParaRPr sz="28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Under the guidance of:</a:t>
            </a:r>
            <a:endParaRPr sz="2800" b="0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Dr. Saravanan N</a:t>
            </a:r>
            <a:endParaRPr lang="en-US" sz="2800" b="0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Assistant Professor,Department</a:t>
            </a:r>
            <a:r>
              <a:rPr lang="en-US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of AIML</a:t>
            </a:r>
            <a:endParaRPr sz="2800" b="0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742950" marR="0" lvl="1" indent="-134620" algn="l" rtl="0">
              <a:lnSpc>
                <a:spcPct val="100000"/>
              </a:lnSpc>
              <a:spcBef>
                <a:spcPts val="4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742950" marR="0" lvl="1" indent="-134620" algn="l" rtl="0">
              <a:lnSpc>
                <a:spcPct val="100000"/>
              </a:lnSpc>
              <a:spcBef>
                <a:spcPts val="47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1281430" y="5486400"/>
            <a:ext cx="716661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7500" lnSpcReduction="20000"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	</a:t>
            </a:r>
            <a:endParaRPr lang="en-US"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</a:t>
            </a:r>
            <a:r>
              <a:rPr lang="en-US" sz="35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DEPARTMENT OF ARTIFICIAL INTELLIGENCE AND DATASCIENCE</a:t>
            </a:r>
            <a:endParaRPr sz="35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</a:t>
            </a:r>
            <a:r>
              <a:rPr lang="en-GB" altLang="en-US" sz="24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 </a:t>
            </a:r>
            <a:r>
              <a:rPr lang="en-US" sz="51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SAVEETHA ENGINEERING COLLEGE </a:t>
            </a:r>
            <a:endParaRPr lang="en-US" sz="5100" b="1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(Autonomous Institution – UGC, Govt. of India)</a:t>
            </a:r>
            <a:endParaRPr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 (Affiliated to Anna University, Approved by AICTE - Accredited by NBA &amp; NAAC – ‘A’ Grade - ISO 9001:2015 Certified)</a:t>
            </a:r>
            <a:endParaRPr lang="en-US" sz="24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Saveetha Nagar, Thandalam, Chennai-602 105, TamilNadu, INDIA.</a:t>
            </a:r>
            <a:endParaRPr sz="2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marL="742950" marR="0" lvl="1" indent="-201295" algn="l" rtl="0">
              <a:lnSpc>
                <a:spcPct val="100000"/>
              </a:lnSpc>
              <a:spcBef>
                <a:spcPts val="265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None/>
            </a:pPr>
            <a:endParaRPr sz="2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191000" y="5095875"/>
            <a:ext cx="68580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Hardware and software selection </a:t>
            </a:r>
            <a:endParaRPr lang="en-US"/>
          </a:p>
        </p:txBody>
      </p:sp>
      <p:sp>
        <p:nvSpPr>
          <p:cNvPr id="210" name="Google Shape;210;p32"/>
          <p:cNvSpPr txBox="1">
            <a:spLocks noGrp="1"/>
          </p:cNvSpPr>
          <p:nvPr>
            <p:ph type="body" idx="4294967295"/>
          </p:nvPr>
        </p:nvSpPr>
        <p:spPr>
          <a:xfrm>
            <a:off x="122722" y="967339"/>
            <a:ext cx="9021300" cy="57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600" b="1" dirty="0">
                <a:latin typeface="Calibri" panose="020F0502020204030204" pitchFamily="34" charset="0"/>
                <a:cs typeface="Calibri" panose="020F0502020204030204" pitchFamily="34" charset="0"/>
              </a:rPr>
              <a:t>HARDWARE ENVIRONMENT</a:t>
            </a:r>
            <a:endParaRPr lang="en-US" altLang="en-GB" sz="2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lang="en-US" alt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Processor : Intel Core i5 (or equivalent)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Hard Disk : 350 GB minimum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RAM : 4 GB (minimum)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Keyboard : 110 keys enhanced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Mouse : Optical Mouse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lang="en-US" alt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600" b="1" dirty="0">
                <a:latin typeface="Calibri" panose="020F0502020204030204" pitchFamily="34" charset="0"/>
                <a:cs typeface="Calibri" panose="020F0502020204030204" pitchFamily="34" charset="0"/>
              </a:rPr>
              <a:t>SOFTWARE ENVIRONMENT</a:t>
            </a:r>
            <a:endParaRPr lang="en-US" altLang="en-GB" sz="2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lang="en-US" alt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Operating System : Windows 11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IDE : PyCharm / VS Code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Frontend : HTML, CSS, JavaScript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Backend : Python (FastAPI)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Machine Learning : Scikit-learn, TensorFlow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alt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• AI / NLP : Hugging Face Transformers</a:t>
            </a: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lang="en-US" altLang="en-GB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-1545590" y="266128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</p:spTree>
  </p:cSld>
  <p:clrMapOvr>
    <a:masterClrMapping/>
  </p:clrMapOvr>
  <p:transition spd="med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Implementation</a:t>
            </a:r>
            <a:endParaRPr lang="en-US"/>
          </a:p>
        </p:txBody>
      </p:sp>
      <p:sp>
        <p:nvSpPr>
          <p:cNvPr id="216" name="Google Shape;216;p33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7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b="1" dirty="0">
                <a:latin typeface="Calibri" panose="020F0502020204030204" pitchFamily="34" charset="0"/>
                <a:cs typeface="Calibri" panose="020F0502020204030204" pitchFamily="34" charset="0"/>
              </a:rPr>
              <a:t>Automatic Data Collection:</a:t>
            </a:r>
            <a:endParaRPr lang="en-US" altLang="en-GB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Keyboard and mouse activities are tracked in real time using JavaScript to capture typing speed, errors, and inactivity without manual input.</a:t>
            </a:r>
            <a:endParaRPr lang="en-US" altLang="en-GB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endParaRPr lang="en-US" altLang="en-GB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b="1" dirty="0">
                <a:latin typeface="Calibri" panose="020F0502020204030204" pitchFamily="34" charset="0"/>
                <a:cs typeface="Calibri" panose="020F0502020204030204" pitchFamily="34" charset="0"/>
              </a:rPr>
              <a:t>Machine Learning Prediction:</a:t>
            </a:r>
            <a:endParaRPr lang="en-US" altLang="en-GB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Collected data is sent to the backend where a trained ML model predicts the learner’s cognitive load (Underload, Optimal, Overload).</a:t>
            </a:r>
            <a:endParaRPr lang="en-US" altLang="en-GB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endParaRPr lang="en-US" altLang="en-GB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b="1" dirty="0">
                <a:latin typeface="Calibri" panose="020F0502020204030204" pitchFamily="34" charset="0"/>
                <a:cs typeface="Calibri" panose="020F0502020204030204" pitchFamily="34" charset="0"/>
              </a:rPr>
              <a:t>Agentic Decision Logic:</a:t>
            </a:r>
            <a:endParaRPr lang="en-US" altLang="en-GB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AI agents analyze current and past cognitive states to decide actions like increasing difficulty, maintaining pace, or suggesting breaks.</a:t>
            </a:r>
            <a:endParaRPr lang="en-US" altLang="en-GB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endParaRPr lang="en-US" altLang="en-GB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b="1" dirty="0">
                <a:latin typeface="Calibri" panose="020F0502020204030204" pitchFamily="34" charset="0"/>
                <a:cs typeface="Calibri" panose="020F0502020204030204" pitchFamily="34" charset="0"/>
              </a:rPr>
              <a:t>Adaptive Feedback Generation:</a:t>
            </a:r>
            <a:endParaRPr lang="en-US" altLang="en-GB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A Generative AI module provides personalized learning advice based on decisions and historical behavior.</a:t>
            </a:r>
            <a:endParaRPr lang="en-US" altLang="en-GB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endParaRPr lang="en-US" altLang="en-GB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b="1" dirty="0">
                <a:latin typeface="Calibri" panose="020F0502020204030204" pitchFamily="34" charset="0"/>
                <a:cs typeface="Calibri" panose="020F0502020204030204" pitchFamily="34" charset="0"/>
              </a:rPr>
              <a:t>Real-Time Response Display:</a:t>
            </a:r>
            <a:endParaRPr lang="en-US" altLang="en-GB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52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33000"/>
              <a:buNone/>
            </a:pPr>
            <a:r>
              <a:rPr lang="en-US" altLang="en-GB" sz="2200" dirty="0">
                <a:latin typeface="Calibri" panose="020F0502020204030204" pitchFamily="34" charset="0"/>
                <a:cs typeface="Calibri" panose="020F0502020204030204" pitchFamily="34" charset="0"/>
              </a:rPr>
              <a:t>The frontend continuously updates cognitive load, decisions, execution status, and advice for an interactive learning experience.</a:t>
            </a:r>
            <a:endParaRPr lang="en-US" altLang="en-GB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Important Code segments</a:t>
            </a:r>
            <a:endParaRPr lang="en-US"/>
          </a:p>
        </p:txBody>
      </p:sp>
      <p:sp>
        <p:nvSpPr>
          <p:cNvPr id="222" name="Google Shape;222;p34"/>
          <p:cNvSpPr txBox="1">
            <a:spLocks noGrp="1"/>
          </p:cNvSpPr>
          <p:nvPr>
            <p:ph type="body" idx="4294967295"/>
          </p:nvPr>
        </p:nvSpPr>
        <p:spPr>
          <a:xfrm>
            <a:off x="228600" y="913765"/>
            <a:ext cx="8610600" cy="5734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b="1" u="sng" dirty="0">
                <a:latin typeface="Calibri" panose="020F0502020204030204" pitchFamily="34" charset="0"/>
                <a:cs typeface="Calibri" panose="020F0502020204030204" pitchFamily="34" charset="0"/>
              </a:rPr>
              <a:t>Backend Cognitive Load Prediction (ML Layer)</a:t>
            </a:r>
            <a:endParaRPr lang="en-US" altLang="en-GB" sz="16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20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pandas as pd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 joblib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= joblib.load("ml/cognitive_model.pkl")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predict_cognitive_load(data):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"""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Predicts cognitive load using user behavior data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"""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df = pd.DataFrame([data])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prediction = model.predict(df)[0]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return prediction</a:t>
            </a: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lnSpc>
                <a:spcPct val="5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b="1" u="sng" dirty="0">
                <a:latin typeface="Calibri" panose="020F0502020204030204" pitchFamily="34" charset="0"/>
                <a:cs typeface="Calibri" panose="020F0502020204030204" pitchFamily="34" charset="0"/>
              </a:rPr>
              <a:t>Agent Decision &amp; Execution Logic (Agentic AI Layer)</a:t>
            </a:r>
            <a:r>
              <a:rPr lang="en-US" altLang="en-US" sz="1500" b="1" u="sng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endParaRPr lang="en-US" altLang="en-US" sz="15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load_history = []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def update_history(load):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load_history.append(load)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return load_history[-5:]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def planner_agent(current_load):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history = update_history(current_load)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if history.count("Overload") &gt;= 3: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    return "Force break"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elif history[-2:] == ["Underload", "Underload"]: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    return "Increase difficulty"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elif current_load == "Optimal":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    return "Maintain pace"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else: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        return "Reduce difficulty"</a:t>
            </a: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rtl="0">
              <a:lnSpc>
                <a:spcPct val="4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5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Important Code segments</a:t>
            </a:r>
            <a:endParaRPr lang="en-US"/>
          </a:p>
        </p:txBody>
      </p:sp>
      <p:sp>
        <p:nvSpPr>
          <p:cNvPr id="228" name="Google Shape;228;p35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71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800" b="1" u="sng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Frontend Automatic Behavior Tracking (No Manual Input)</a:t>
            </a:r>
            <a:endParaRPr lang="en-US" altLang="en-GB" sz="1800" b="1" u="sng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sz="1600" b="1" u="sng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// frontend/tracker.js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let keystrokes = 0;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let errorCount = 0;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let lastActivity = Date.now();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const startTime = Date.now();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document.addEventListener("keydown", (e) =&gt; {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keystrokes++;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if (e.key === "Backspace") errorCount++;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lastActivity = Date.now();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});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document.addEventListener("mousemove", () =&gt; {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lastActivity = Date.now();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});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function collectMetrics() {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return {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  typing_speed: Math.round(keystrokes / ((Date.now() - startTime) / 60000)),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  time_on_task: Math.round((Date.now() - startTime) / 1000),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  error_count: errorCount,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  inactivity: Math.round((Date.now() - lastActivity) / 1000)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  };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altLang="en-GB" sz="1600" dirty="0">
                <a:latin typeface="Calibri" panose="020F0502020204030204" pitchFamily="34" charset="0"/>
                <a:ea typeface="Times New Roman" panose="02020603050405020304"/>
                <a:cs typeface="Calibri" panose="020F0502020204030204" pitchFamily="34" charset="0"/>
                <a:sym typeface="Times New Roman" panose="02020603050405020304"/>
              </a:rPr>
              <a:t>}</a:t>
            </a: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  <a:p>
            <a:pPr marL="342900" lvl="0" indent="-342900" algn="just" rtl="0">
              <a:lnSpc>
                <a:spcPct val="7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lang="en-US" altLang="en-GB" sz="1600" dirty="0">
              <a:latin typeface="Calibri" panose="020F0502020204030204" pitchFamily="34" charset="0"/>
              <a:ea typeface="Times New Roman" panose="02020603050405020304"/>
              <a:cs typeface="Calibri" panose="020F0502020204030204" pitchFamily="34" charset="0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Output</a:t>
            </a:r>
            <a:endParaRPr lang="en-US"/>
          </a:p>
        </p:txBody>
      </p:sp>
      <p:sp>
        <p:nvSpPr>
          <p:cNvPr id="234" name="Google Shape;234;p36"/>
          <p:cNvSpPr txBox="1">
            <a:spLocks noGrp="1"/>
          </p:cNvSpPr>
          <p:nvPr>
            <p:ph type="body" idx="4294967295"/>
          </p:nvPr>
        </p:nvSpPr>
        <p:spPr>
          <a:xfrm>
            <a:off x="228600" y="1143635"/>
            <a:ext cx="8610600" cy="5714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OUTPUT</a:t>
            </a:r>
            <a:r>
              <a:rPr lang="en-US" sz="20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sz="20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63500" lvl="0" indent="0" algn="just" rtl="0">
              <a:spcBef>
                <a:spcPts val="405"/>
              </a:spcBef>
              <a:spcAft>
                <a:spcPts val="0"/>
              </a:spcAft>
              <a:buSzPts val="2200"/>
              <a:buFont typeface="Times New Roman" panose="02020603050405020304"/>
              <a:buNone/>
            </a:pPr>
            <a:r>
              <a:rPr lang="en-GB" alt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Output 1:</a:t>
            </a:r>
            <a:endParaRPr lang="en-US" alt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" lvl="0" indent="0" algn="just" rtl="0">
              <a:spcBef>
                <a:spcPts val="405"/>
              </a:spcBef>
              <a:spcAft>
                <a:spcPts val="0"/>
              </a:spcAft>
              <a:buSzPts val="2200"/>
              <a:buFont typeface="Times New Roman" panose="02020603050405020304"/>
              <a:buNone/>
            </a:pPr>
            <a:endParaRPr lang="en-US" alt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400" indent="0">
              <a:buNone/>
            </a:pPr>
            <a:endParaRPr lang="en-US" alt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ChatGPT Image Feb 4, 2026, 12_00_57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2011680"/>
            <a:ext cx="8686800" cy="44653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Output</a:t>
            </a:r>
            <a:endParaRPr lang="en-US"/>
          </a:p>
        </p:txBody>
      </p:sp>
      <p:sp>
        <p:nvSpPr>
          <p:cNvPr id="240" name="Google Shape;240;p37"/>
          <p:cNvSpPr txBox="1">
            <a:spLocks noGrp="1"/>
          </p:cNvSpPr>
          <p:nvPr>
            <p:ph type="body" idx="4294967295"/>
          </p:nvPr>
        </p:nvSpPr>
        <p:spPr>
          <a:xfrm>
            <a:off x="228600" y="1076325"/>
            <a:ext cx="86106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just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2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OUTPUT</a:t>
            </a:r>
            <a:r>
              <a:rPr lang="en-US" sz="22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sz="22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63500" lvl="0" indent="0" algn="just" rtl="0">
              <a:spcBef>
                <a:spcPts val="405"/>
              </a:spcBef>
              <a:spcAft>
                <a:spcPts val="0"/>
              </a:spcAft>
              <a:buSzPts val="2200"/>
              <a:buFont typeface="Times New Roman" panose="02020603050405020304"/>
              <a:buNone/>
            </a:pPr>
            <a:r>
              <a:rPr lang="en-US" altLang="en-US" sz="2200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  </a:t>
            </a:r>
            <a:r>
              <a:rPr lang="en-US" altLang="en-US" sz="2200" u="sng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</a:t>
            </a:r>
            <a:r>
              <a:rPr lang="en-GB" altLang="en-US" sz="2200" u="sng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ample Output 2:</a:t>
            </a:r>
            <a:endParaRPr lang="en-US" altLang="en-US" sz="2200" u="sng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63500" lvl="0" indent="0" algn="just" rtl="0">
              <a:spcBef>
                <a:spcPts val="405"/>
              </a:spcBef>
              <a:spcAft>
                <a:spcPts val="0"/>
              </a:spcAft>
              <a:buSzPts val="2200"/>
              <a:buFont typeface="Times New Roman" panose="02020603050405020304"/>
              <a:buNone/>
            </a:pPr>
            <a:endParaRPr lang="en-US" altLang="en-US" sz="2200" u="sng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63500" lvl="0" indent="0" algn="just" rtl="0">
              <a:spcBef>
                <a:spcPts val="405"/>
              </a:spcBef>
              <a:spcAft>
                <a:spcPts val="0"/>
              </a:spcAft>
              <a:buSzPts val="2200"/>
              <a:buFont typeface="Times New Roman" panose="02020603050405020304"/>
              <a:buNone/>
            </a:pPr>
            <a:endParaRPr lang="en-US" sz="2200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" name="Picture 1" descr="ChatGPT Image Feb 4, 2026, 12_04_51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2030095"/>
            <a:ext cx="8143875" cy="444690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3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Results</a:t>
            </a:r>
            <a:endParaRPr lang="en-US"/>
          </a:p>
        </p:txBody>
      </p:sp>
      <p:sp>
        <p:nvSpPr>
          <p:cNvPr id="285" name="Google Shape;285;p43"/>
          <p:cNvSpPr txBox="1">
            <a:spLocks noGrp="1"/>
          </p:cNvSpPr>
          <p:nvPr>
            <p:ph type="body" idx="4294967295"/>
          </p:nvPr>
        </p:nvSpPr>
        <p:spPr>
          <a:xfrm>
            <a:off x="-243840" y="1076960"/>
            <a:ext cx="9083040" cy="5485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085850" lvl="0" indent="-3429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</a:pPr>
            <a:r>
              <a:rPr lang="en-US" altLang="en-GB" sz="2400" dirty="0"/>
              <a:t>The system successfully detects cognitive load levels (Underload, Optimal, Overload) in real time using user behavior data like typing speed and inactivity.</a:t>
            </a:r>
            <a:endParaRPr lang="en-US" altLang="en-GB" sz="2400" dirty="0"/>
          </a:p>
          <a:p>
            <a:pPr marL="1085850" lvl="0" indent="-3429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</a:pPr>
            <a:endParaRPr lang="en-US" altLang="en-GB" sz="2400" dirty="0"/>
          </a:p>
          <a:p>
            <a:pPr marL="1085850" lvl="0" indent="-3429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</a:pPr>
            <a:r>
              <a:rPr lang="en-US" altLang="en-GB" sz="2400" dirty="0"/>
              <a:t>Adaptive decisions are generated automatically, adjusting task difficulty or suggesting breaks based on the learner’s cognitive state.</a:t>
            </a:r>
            <a:endParaRPr lang="en-US" altLang="en-GB" sz="2400" dirty="0"/>
          </a:p>
          <a:p>
            <a:pPr marL="1085850" lvl="0" indent="-3429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</a:pPr>
            <a:endParaRPr lang="en-US" altLang="en-GB" sz="2400" dirty="0"/>
          </a:p>
          <a:p>
            <a:pPr marL="1085850" lvl="0" indent="-3429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</a:pPr>
            <a:r>
              <a:rPr lang="en-US" altLang="en-GB" sz="2400" dirty="0"/>
              <a:t>Personalized AI feedback improves engagement by providing timely learning advice tailored to the user’s current condition.</a:t>
            </a:r>
            <a:endParaRPr lang="en-US" altLang="en-GB" sz="2400" dirty="0"/>
          </a:p>
          <a:p>
            <a:pPr marL="1085850" lvl="0" indent="-3429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</a:pPr>
            <a:endParaRPr lang="en-US" altLang="en-GB" sz="2400" dirty="0"/>
          </a:p>
          <a:p>
            <a:pPr marL="1085850" lvl="0" indent="-3429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</a:pPr>
            <a:r>
              <a:rPr lang="en-US" altLang="en-GB" sz="2400" dirty="0"/>
              <a:t>Overall, the system enhances learning efficiency and user focus by preventing mental fatigue and maintaining an optimal learning pace.</a:t>
            </a:r>
            <a:endParaRPr lang="en-US" altLang="en-GB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Conclusion</a:t>
            </a:r>
            <a:endParaRPr lang="en-US"/>
          </a:p>
        </p:txBody>
      </p:sp>
      <p:sp>
        <p:nvSpPr>
          <p:cNvPr id="292" name="Google Shape;292;p44"/>
          <p:cNvSpPr txBox="1">
            <a:spLocks noGrp="1"/>
          </p:cNvSpPr>
          <p:nvPr>
            <p:ph type="body" idx="4294967295"/>
          </p:nvPr>
        </p:nvSpPr>
        <p:spPr>
          <a:xfrm>
            <a:off x="228600" y="1078230"/>
            <a:ext cx="8610600" cy="5546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l" rtl="0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en-GB" sz="2600" dirty="0"/>
              <a:t>This project successfully demonstrates an AI-driven cognitive load management system that automatically analyzes user behavior and provides adaptive learning interventions. By combining machine learning, agent-based decision-making, and real-time interaction tracking, the system enhances learner engagement and reduces cognitive overload.</a:t>
            </a:r>
            <a:endParaRPr lang="en-US" altLang="en-GB" sz="2600" dirty="0"/>
          </a:p>
          <a:p>
            <a:pPr lvl="0" algn="l" rtl="0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endParaRPr lang="en-US" altLang="en-GB" sz="2600" dirty="0"/>
          </a:p>
          <a:p>
            <a:pPr lvl="0" algn="l" rtl="0"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800"/>
            </a:pPr>
            <a:r>
              <a:rPr lang="en-US" altLang="en-GB" sz="2600" dirty="0"/>
              <a:t>Overall, the proposed system proves to be scalable, cost-effective, and suitable for modern intelligent tutoring environments. It lays a strong foundation for future enhancements in personalized education using AI and real-time analytics.</a:t>
            </a:r>
            <a:endParaRPr lang="en-US" altLang="en-GB" sz="2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Future Work</a:t>
            </a:r>
            <a:endParaRPr lang="en-US"/>
          </a:p>
        </p:txBody>
      </p:sp>
      <p:sp>
        <p:nvSpPr>
          <p:cNvPr id="298" name="Google Shape;298;p45"/>
          <p:cNvSpPr txBox="1">
            <a:spLocks noGrp="1"/>
          </p:cNvSpPr>
          <p:nvPr>
            <p:ph type="body" idx="4294967295"/>
          </p:nvPr>
        </p:nvSpPr>
        <p:spPr>
          <a:xfrm>
            <a:off x="-323850" y="990600"/>
            <a:ext cx="9262745" cy="5671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/>
          </a:bodyPr>
          <a:lstStyle/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r>
              <a:rPr lang="en-US" altLang="en-GB" sz="9600" b="1" u="sng" dirty="0">
                <a:latin typeface="Calibri" panose="020F0502020204030204" pitchFamily="34" charset="0"/>
                <a:cs typeface="Calibri" panose="020F0502020204030204" pitchFamily="34" charset="0"/>
              </a:rPr>
              <a:t>Multimodal Cognitive Sensing</a:t>
            </a:r>
            <a:endParaRPr lang="en-US" altLang="en-GB" sz="96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r>
              <a:rPr lang="en-US" altLang="en-GB" sz="9600" dirty="0">
                <a:latin typeface="Calibri" panose="020F0502020204030204" pitchFamily="34" charset="0"/>
                <a:cs typeface="Calibri" panose="020F0502020204030204" pitchFamily="34" charset="0"/>
              </a:rPr>
              <a:t>Integrate eye-tracking, facial expressions, and voice analysis to improve accuracy of cognitive load detection.</a:t>
            </a:r>
            <a:endParaRPr lang="en-US" altLang="en-GB" sz="9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endParaRPr lang="en-US" altLang="en-GB" sz="9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r>
              <a:rPr lang="en-US" altLang="en-GB" sz="9600" b="1" u="sng" dirty="0">
                <a:latin typeface="Calibri" panose="020F0502020204030204" pitchFamily="34" charset="0"/>
                <a:cs typeface="Calibri" panose="020F0502020204030204" pitchFamily="34" charset="0"/>
              </a:rPr>
              <a:t>Personalized Learning Models</a:t>
            </a:r>
            <a:endParaRPr lang="en-US" altLang="en-GB" sz="96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r>
              <a:rPr lang="en-US" altLang="en-GB" sz="9600" dirty="0">
                <a:latin typeface="Calibri" panose="020F0502020204030204" pitchFamily="34" charset="0"/>
                <a:cs typeface="Calibri" panose="020F0502020204030204" pitchFamily="34" charset="0"/>
              </a:rPr>
              <a:t>Adapt the system to individual learners using long-term behavior patterns and reinforcement learning.</a:t>
            </a:r>
            <a:endParaRPr lang="en-US" altLang="en-GB" sz="9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endParaRPr lang="en-US" altLang="en-GB" sz="9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r>
              <a:rPr lang="en-US" altLang="en-GB" sz="9600" b="1" u="sng" dirty="0">
                <a:latin typeface="Calibri" panose="020F0502020204030204" pitchFamily="34" charset="0"/>
                <a:cs typeface="Calibri" panose="020F0502020204030204" pitchFamily="34" charset="0"/>
              </a:rPr>
              <a:t>Mobile &amp; Wearable Integration</a:t>
            </a:r>
            <a:endParaRPr lang="en-US" altLang="en-GB" sz="96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r>
              <a:rPr lang="en-US" altLang="en-GB" sz="9600" dirty="0">
                <a:latin typeface="Calibri" panose="020F0502020204030204" pitchFamily="34" charset="0"/>
                <a:cs typeface="Calibri" panose="020F0502020204030204" pitchFamily="34" charset="0"/>
              </a:rPr>
              <a:t>Extend the platform to mobile apps and smart wearables for real-time cognitive monitoring.</a:t>
            </a:r>
            <a:endParaRPr lang="en-US" altLang="en-GB" sz="9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endParaRPr lang="en-US" altLang="en-GB" sz="9600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r>
              <a:rPr lang="en-US" altLang="en-GB" sz="9600" b="1" u="sng" dirty="0">
                <a:latin typeface="Calibri" panose="020F0502020204030204" pitchFamily="34" charset="0"/>
                <a:cs typeface="Calibri" panose="020F0502020204030204" pitchFamily="34" charset="0"/>
              </a:rPr>
              <a:t>Advanced Analytics Dashboard</a:t>
            </a:r>
            <a:endParaRPr lang="en-US" altLang="en-GB" sz="9600" b="1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33400" lvl="1" indent="0" algn="just">
              <a:lnSpc>
                <a:spcPct val="90000"/>
              </a:lnSpc>
              <a:spcBef>
                <a:spcPts val="400"/>
              </a:spcBef>
              <a:buSzPct val="150000"/>
              <a:buNone/>
            </a:pPr>
            <a:r>
              <a:rPr lang="en-US" altLang="en-GB" sz="9600" dirty="0">
                <a:latin typeface="Calibri" panose="020F0502020204030204" pitchFamily="34" charset="0"/>
                <a:cs typeface="Calibri" panose="020F0502020204030204" pitchFamily="34" charset="0"/>
              </a:rPr>
              <a:t>Provide detailed visual insights for learners and educators to track progress and mental effort trends.</a:t>
            </a:r>
            <a:endParaRPr lang="en-US" altLang="en-GB" sz="9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76300" lvl="1" indent="-342900" algn="just">
              <a:spcBef>
                <a:spcPts val="400"/>
              </a:spcBef>
              <a:buSzPts val="2000"/>
              <a:buFont typeface="Arial" panose="020B0604020202020204" pitchFamily="34" charset="0"/>
              <a:buChar char="•"/>
            </a:pPr>
            <a:r>
              <a:rPr lang="en-US" altLang="en-GB" sz="96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altLang="en-GB" sz="9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References</a:t>
            </a:r>
            <a:endParaRPr lang="en-US"/>
          </a:p>
        </p:txBody>
      </p:sp>
      <p:sp>
        <p:nvSpPr>
          <p:cNvPr id="304" name="Google Shape;304;p46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600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60000"/>
          </a:bodyPr>
          <a:lstStyle/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GB" altLang="en-US" sz="3335" dirty="0">
                <a:latin typeface="Calibri" panose="020F0502020204030204" pitchFamily="34" charset="0"/>
                <a:cs typeface="Calibri" panose="020F0502020204030204" pitchFamily="34" charset="0"/>
              </a:rPr>
              <a:t>[1]  </a:t>
            </a:r>
            <a:r>
              <a:rPr lang="en-US" altLang="en-GB" sz="3335" dirty="0">
                <a:latin typeface="Calibri" panose="020F0502020204030204" pitchFamily="34" charset="0"/>
                <a:cs typeface="Calibri" panose="020F0502020204030204" pitchFamily="34" charset="0"/>
              </a:rPr>
              <a:t>Sweller, J., Ayres, P., &amp; Kalyuga, S., Cognitive Load Theory, Springer, 2019.</a:t>
            </a: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altLang="en-GB" sz="3335" dirty="0">
                <a:latin typeface="Calibri" panose="020F0502020204030204" pitchFamily="34" charset="0"/>
                <a:cs typeface="Calibri" panose="020F0502020204030204" pitchFamily="34" charset="0"/>
              </a:rPr>
              <a:t>(Foundational work on cognitive load concepts.)</a:t>
            </a: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GB" altLang="en-US" sz="3335" dirty="0">
                <a:latin typeface="Calibri" panose="020F0502020204030204" pitchFamily="34" charset="0"/>
                <a:cs typeface="Calibri" panose="020F0502020204030204" pitchFamily="34" charset="0"/>
              </a:rPr>
              <a:t>[2]  </a:t>
            </a:r>
            <a:r>
              <a:rPr lang="en-US" altLang="en-GB" sz="3335" dirty="0">
                <a:latin typeface="Calibri" panose="020F0502020204030204" pitchFamily="34" charset="0"/>
                <a:cs typeface="Calibri" panose="020F0502020204030204" pitchFamily="34" charset="0"/>
              </a:rPr>
              <a:t>Plass, J.L., Moreno, R., Br</a:t>
            </a:r>
            <a:r>
              <a:rPr lang="en-US" altLang="en-US" sz="3335" dirty="0">
                <a:latin typeface="Calibri" panose="020F0502020204030204" pitchFamily="34" charset="0"/>
                <a:cs typeface="Calibri" panose="020F0502020204030204" pitchFamily="34" charset="0"/>
              </a:rPr>
              <a:t>ü</a:t>
            </a:r>
            <a:r>
              <a:rPr lang="en-US" altLang="en-GB" sz="3335" dirty="0">
                <a:latin typeface="Calibri" panose="020F0502020204030204" pitchFamily="34" charset="0"/>
                <a:cs typeface="Calibri" panose="020F0502020204030204" pitchFamily="34" charset="0"/>
              </a:rPr>
              <a:t>nken, R., Cognitive Load Theory and Instructional Design, Springer, 2020.</a:t>
            </a: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GB" altLang="en-US" sz="3335" dirty="0">
                <a:latin typeface="Calibri" panose="020F0502020204030204" pitchFamily="34" charset="0"/>
                <a:cs typeface="Calibri" panose="020F0502020204030204" pitchFamily="34" charset="0"/>
              </a:rPr>
              <a:t>[3]  </a:t>
            </a:r>
            <a:r>
              <a:rPr lang="en-US" altLang="en-GB" sz="3335" dirty="0">
                <a:latin typeface="Calibri" panose="020F0502020204030204" pitchFamily="34" charset="0"/>
                <a:cs typeface="Calibri" panose="020F0502020204030204" pitchFamily="34" charset="0"/>
              </a:rPr>
              <a:t>Dikker, S., et al., “Brain-to-Text: Automated Cognitive Load Estimation in Learning Environments,” IEEE Transactions on Learning Technologies, 2023.</a:t>
            </a: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GB" altLang="en-US" sz="3335" dirty="0">
                <a:latin typeface="Calibri" panose="020F0502020204030204" pitchFamily="34" charset="0"/>
                <a:cs typeface="Calibri" panose="020F0502020204030204" pitchFamily="34" charset="0"/>
              </a:rPr>
              <a:t>[4]  </a:t>
            </a:r>
            <a:r>
              <a:rPr lang="en-US" altLang="en-GB" sz="3335" dirty="0">
                <a:latin typeface="Calibri" panose="020F0502020204030204" pitchFamily="34" charset="0"/>
                <a:cs typeface="Calibri" panose="020F0502020204030204" pitchFamily="34" charset="0"/>
              </a:rPr>
              <a:t>Zhai, X., et al., “Adaptive Learning Path Planning Based on Learner Cognitive States,” IEEE Access, 2024.</a:t>
            </a: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GB" altLang="en-US" sz="3335" dirty="0">
                <a:latin typeface="Calibri" panose="020F0502020204030204" pitchFamily="34" charset="0"/>
                <a:cs typeface="Calibri" panose="020F0502020204030204" pitchFamily="34" charset="0"/>
              </a:rPr>
              <a:t>[5]  </a:t>
            </a:r>
            <a:r>
              <a:rPr lang="en-US" altLang="en-GB" sz="3335" dirty="0">
                <a:latin typeface="Calibri" panose="020F0502020204030204" pitchFamily="34" charset="0"/>
                <a:cs typeface="Calibri" panose="020F0502020204030204" pitchFamily="34" charset="0"/>
              </a:rPr>
              <a:t>Li, Y., et al., “Integrating Behavioral Analytics and Machine Learning for Real-Time Learner Engagement Detection,” ACM Transactions on Interactive Intelligent Systems, 2023.</a:t>
            </a: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GB" altLang="en-US" sz="3335" dirty="0">
                <a:latin typeface="Calibri" panose="020F0502020204030204" pitchFamily="34" charset="0"/>
                <a:cs typeface="Calibri" panose="020F0502020204030204" pitchFamily="34" charset="0"/>
              </a:rPr>
              <a:t>[6]  </a:t>
            </a:r>
            <a:r>
              <a:rPr lang="en-US" altLang="en-GB" sz="3335" dirty="0">
                <a:latin typeface="Calibri" panose="020F0502020204030204" pitchFamily="34" charset="0"/>
                <a:cs typeface="Calibri" panose="020F0502020204030204" pitchFamily="34" charset="0"/>
              </a:rPr>
              <a:t>Zhou, R., et al., “Towards Generative AI–Enabled Personalized Tutoring Systems,” IEEE Transactions on Education, 2024.</a:t>
            </a:r>
            <a:endParaRPr lang="en-US" altLang="en-GB" sz="3335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alt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048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alt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 idx="4294967295"/>
          </p:nvPr>
        </p:nvSpPr>
        <p:spPr>
          <a:xfrm>
            <a:off x="457200" y="274955"/>
            <a:ext cx="8229600" cy="573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Agenda</a:t>
            </a:r>
            <a:endParaRPr lang="en-US"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4294967295"/>
          </p:nvPr>
        </p:nvSpPr>
        <p:spPr>
          <a:xfrm>
            <a:off x="228600" y="848360"/>
            <a:ext cx="8610600" cy="577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43560" lvl="0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Introduction</a:t>
            </a:r>
            <a:endParaRPr lang="en-US" sz="2500"/>
          </a:p>
          <a:p>
            <a:pPr marL="543560" lvl="0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Statement of the Problem</a:t>
            </a:r>
            <a:endParaRPr lang="en-US" sz="2500"/>
          </a:p>
          <a:p>
            <a:pPr marL="502920" lvl="0" indent="-4572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AutoNum type="arabicPeriod"/>
            </a:pPr>
            <a:r>
              <a:rPr lang="en-US" sz="2500">
                <a:sym typeface="+mn-ea"/>
              </a:rPr>
              <a:t>Purpose of your project</a:t>
            </a:r>
            <a:endParaRPr lang="en-US" sz="2500">
              <a:sym typeface="+mn-ea"/>
            </a:endParaRPr>
          </a:p>
          <a:p>
            <a:pPr marL="543560" lvl="0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Methodology </a:t>
            </a:r>
            <a:endParaRPr lang="en-US" sz="2500"/>
          </a:p>
          <a:p>
            <a:pPr marL="1018540" lvl="1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Architectural Diagram</a:t>
            </a:r>
            <a:endParaRPr lang="en-US" sz="2500"/>
          </a:p>
          <a:p>
            <a:pPr marL="1018540" lvl="1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Flow</a:t>
            </a:r>
            <a:endParaRPr lang="en-US" sz="2500"/>
          </a:p>
          <a:p>
            <a:pPr marL="1018540" lvl="1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Algorithm used</a:t>
            </a:r>
            <a:endParaRPr lang="en-US" sz="2500"/>
          </a:p>
          <a:p>
            <a:pPr marL="1018540" lvl="1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Design - Use Case Diagram, Class Diagram,Sequence</a:t>
            </a:r>
            <a:endParaRPr lang="en-US" sz="2500"/>
          </a:p>
          <a:p>
            <a:pPr marL="1018540" lvl="1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Implementation</a:t>
            </a:r>
            <a:endParaRPr lang="en-US" sz="2500"/>
          </a:p>
          <a:p>
            <a:pPr marL="1018540" lvl="1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Important code segments</a:t>
            </a:r>
            <a:endParaRPr lang="en-US" sz="2500"/>
          </a:p>
          <a:p>
            <a:pPr marL="543560" lvl="0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Output, Results</a:t>
            </a:r>
            <a:endParaRPr lang="en-US" sz="2500"/>
          </a:p>
          <a:p>
            <a:pPr marL="543560" lvl="0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Test Cases</a:t>
            </a:r>
            <a:endParaRPr lang="en-US" sz="2500"/>
          </a:p>
          <a:p>
            <a:pPr marL="543560" lvl="0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Conclusions</a:t>
            </a:r>
            <a:endParaRPr lang="en-US" sz="2500"/>
          </a:p>
          <a:p>
            <a:pPr marL="543560" lvl="0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Future work</a:t>
            </a:r>
            <a:endParaRPr lang="en-US" sz="2500"/>
          </a:p>
          <a:p>
            <a:pPr marL="543560" lvl="0" indent="-45720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500"/>
              <a:t>References</a:t>
            </a:r>
            <a:endParaRPr lang="en-US" sz="250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References</a:t>
            </a:r>
            <a:endParaRPr lang="en-US"/>
          </a:p>
        </p:txBody>
      </p:sp>
      <p:sp>
        <p:nvSpPr>
          <p:cNvPr id="304" name="Google Shape;304;p46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671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25400" lvl="0" indent="0">
              <a:buNone/>
            </a:pPr>
            <a:r>
              <a:rPr lang="en-GB" altLang="en-US" sz="2000" dirty="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[7]  </a:t>
            </a:r>
            <a:r>
              <a:rPr lang="en-US" altLang="en-GB" sz="2000" dirty="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Hall, M., et al., “Agent-Based Intelligent Tutoring Systems: A Survey,” International Journal of Artificial Intelligence in Education, 2023.</a:t>
            </a: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endParaRPr lang="en-GB" alt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r>
              <a:rPr lang="en-GB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[8]  </a:t>
            </a:r>
            <a:r>
              <a:rPr lang="en-US" alt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Hu, H., et al., “Real-Time Prediction of Cognitive Load Using Physiological and Behavioral Signals,” IEEE Journal of Biomedical and Health Informatics, 2022.</a:t>
            </a: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r>
              <a:rPr lang="en-GB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[9] </a:t>
            </a:r>
            <a:r>
              <a:rPr lang="en-US" alt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Aljawarneh, S., “Machine Learning in Educational Data Mining for Adaptive Learning Systems,” IEEE Access, 2023.</a:t>
            </a: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r>
              <a:rPr lang="en-GB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[10]  </a:t>
            </a:r>
            <a:r>
              <a:rPr lang="en-US" alt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en-US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ö</a:t>
            </a:r>
            <a:r>
              <a:rPr lang="en-US" alt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k, T., et al., “Generative AI for Immediate Feedback in Intelligent Tutoring,” Educational Technology &amp; Society, 2023.</a:t>
            </a: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r>
              <a:rPr lang="en-GB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[11]  </a:t>
            </a:r>
            <a:r>
              <a:rPr lang="en-US" alt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Nguyen, A., et al., “Reinforcement Learning for Personalized Intervention in Adaptive Learning Systems,” ACM International Conference on Learning Analytics &amp; Knowledge, 2024.</a:t>
            </a: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indent="0">
              <a:buNone/>
            </a:pPr>
            <a:r>
              <a:rPr lang="en-GB" alt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[12]  </a:t>
            </a:r>
            <a:r>
              <a:rPr lang="en-US" alt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Singh, H., &amp; Kulkarni, S., “Cognitive Load–Aware Automatic Intervention System for Online Learning,” Computers &amp; Education, 2023.</a:t>
            </a:r>
            <a:endParaRPr lang="en-US" alt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Introduction</a:t>
            </a:r>
            <a:endParaRPr lang="en-US"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593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1" indent="-457200">
              <a:lnSpc>
                <a:spcPct val="90000"/>
              </a:lnSpc>
              <a:spcBef>
                <a:spcPts val="52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en-GB" sz="2600" dirty="0" smtClean="0"/>
              <a:t>AI-driven learning systems are transforming education by adapting content based on learner behavior and performance.</a:t>
            </a:r>
            <a:endParaRPr lang="en-US" altLang="en-GB" sz="2600" dirty="0" smtClean="0"/>
          </a:p>
          <a:p>
            <a:pPr marL="457200" lvl="1" indent="0">
              <a:lnSpc>
                <a:spcPct val="90000"/>
              </a:lnSpc>
              <a:spcBef>
                <a:spcPts val="520"/>
              </a:spcBef>
              <a:buSzPct val="100000"/>
              <a:buFont typeface="Arial" panose="020B0604020202020204" pitchFamily="34" charset="0"/>
              <a:buNone/>
            </a:pPr>
            <a:endParaRPr lang="en-US" altLang="en-GB" sz="2600" dirty="0" smtClean="0"/>
          </a:p>
          <a:p>
            <a:pPr lvl="1" indent="-457200">
              <a:lnSpc>
                <a:spcPct val="90000"/>
              </a:lnSpc>
              <a:spcBef>
                <a:spcPts val="52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en-GB" sz="2600" dirty="0" smtClean="0"/>
              <a:t>Cognitive Load Theory helps balance mental effort to improve understanding and retention during learning.</a:t>
            </a:r>
            <a:endParaRPr lang="en-US" altLang="en-GB" sz="2600" dirty="0" smtClean="0"/>
          </a:p>
          <a:p>
            <a:pPr lvl="1" indent="-457200">
              <a:lnSpc>
                <a:spcPct val="90000"/>
              </a:lnSpc>
              <a:spcBef>
                <a:spcPts val="520"/>
              </a:spcBef>
              <a:buSzPct val="100000"/>
              <a:buFont typeface="Arial" panose="020B0604020202020204" pitchFamily="34" charset="0"/>
              <a:buChar char="•"/>
            </a:pPr>
            <a:endParaRPr lang="en-US" altLang="en-GB" sz="2600" dirty="0" smtClean="0"/>
          </a:p>
          <a:p>
            <a:pPr lvl="1" indent="-457200">
              <a:lnSpc>
                <a:spcPct val="90000"/>
              </a:lnSpc>
              <a:spcBef>
                <a:spcPts val="52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en-GB" sz="2600" dirty="0" smtClean="0"/>
              <a:t>Machine Learning and Generative AI enable real-time analysis and personalized learning interventions.</a:t>
            </a:r>
            <a:endParaRPr lang="en-US" altLang="en-GB" sz="2600" dirty="0" smtClean="0"/>
          </a:p>
          <a:p>
            <a:pPr lvl="1" indent="-457200">
              <a:lnSpc>
                <a:spcPct val="90000"/>
              </a:lnSpc>
              <a:spcBef>
                <a:spcPts val="520"/>
              </a:spcBef>
              <a:buSzPct val="100000"/>
              <a:buFont typeface="Arial" panose="020B0604020202020204" pitchFamily="34" charset="0"/>
              <a:buChar char="•"/>
            </a:pPr>
            <a:endParaRPr lang="en-US" altLang="en-GB" sz="2600" dirty="0" smtClean="0"/>
          </a:p>
          <a:p>
            <a:pPr lvl="1" indent="-457200">
              <a:lnSpc>
                <a:spcPct val="90000"/>
              </a:lnSpc>
              <a:spcBef>
                <a:spcPts val="52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altLang="en-GB" sz="2600" dirty="0" smtClean="0"/>
              <a:t>Adaptive intelligent tutoring systems enhance engagement, reduce overload, and improve overall learning outcomes.</a:t>
            </a:r>
            <a:endParaRPr lang="en-US" altLang="en-GB" sz="2600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/>
              <a:t>Statement of the Problem</a:t>
            </a:r>
            <a:endParaRPr lang="en-US"/>
          </a:p>
        </p:txBody>
      </p:sp>
      <p:sp>
        <p:nvSpPr>
          <p:cNvPr id="115" name="Google Shape;115;p17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633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Traditional learning systems apply the same content and pace to all learners, ignoring individual cognitive differences and mental workload variations.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Manual assessment of learner engagement and fatigue is inefficient, subjective, and unable to adapt in real time during learning sessions.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Existing adaptive tutoring systems lack continuous behavioral data collection and fail to respond dynamically to changing cognitive states.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There is a need for an intelligent, automated system that can monitor cognitive load in real time and provide personalized learning interventions.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 panose="020F0502020204030204"/>
              <a:buNone/>
            </a:pPr>
            <a:r>
              <a:rPr lang="en-US">
                <a:sym typeface="+mn-ea"/>
              </a:rPr>
              <a:t>Purpose of the project</a:t>
            </a:r>
            <a:endParaRPr lang="en-US"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720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To automatically detect a learner’s cognitive load using real-time behavioral data such as typing speed, errors, and inactivity.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</a:pP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To adapt learning strategies dynamically by adjusting difficulty, pacing, or recommending breaks based on the learner’s mental state.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</a:pP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To enhance learning outcomes by providing personalized, AI-generated feedback and guidance without manual input.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</a:pP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To build a scalable, privacy-preserving intelligent learning system suitable for real-world educational environments.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</a:pPr>
            <a:r>
              <a:rPr lang="en-US" sz="4000"/>
              <a:t>Methodology</a:t>
            </a:r>
            <a:endParaRPr lang="en-US" sz="4000"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5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Collect real-time user interaction data (keyboard and mouse).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Use a trained ML model to classify cognitive load (Underload / Optimal / Overload).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Apply agent-based decision logic to decide difficulty, breaks, or pacing.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indent="-45720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altLang="en-GB" sz="2600" dirty="0">
                <a:latin typeface="Calibri" panose="020F0502020204030204" pitchFamily="34" charset="0"/>
                <a:cs typeface="Calibri" panose="020F0502020204030204" pitchFamily="34" charset="0"/>
              </a:rPr>
              <a:t>Provide adaptive feedback and advice using Generative AI.</a:t>
            </a:r>
            <a:endParaRPr lang="en-US" altLang="en-GB" sz="2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5000"/>
              <a:buFont typeface="Calibri" panose="020F0502020204030204"/>
              <a:buNone/>
            </a:pPr>
            <a:r>
              <a:rPr lang="en-US" sz="3760"/>
              <a:t>Architecture Diagram/Flow</a:t>
            </a:r>
            <a:endParaRPr lang="en-US" sz="376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505" y="1180465"/>
            <a:ext cx="8310880" cy="50863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</a:pPr>
            <a:r>
              <a:rPr lang="en-US" sz="4000"/>
              <a:t>Design-Use Case Diagram</a:t>
            </a:r>
            <a:endParaRPr lang="en-US" sz="4000"/>
          </a:p>
        </p:txBody>
      </p:sp>
      <p:sp>
        <p:nvSpPr>
          <p:cNvPr id="157" name="Google Shape;157;p24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1800" b="1" dirty="0"/>
              <a:t>Use case </a:t>
            </a:r>
            <a:r>
              <a:rPr lang="en-US" sz="1800" b="1" dirty="0" err="1"/>
              <a:t>Diagram</a:t>
            </a:r>
            <a:endParaRPr lang="en-US" sz="1800" dirty="0" err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1800" dirty="0" err="1">
                <a:sym typeface="+mn-ea"/>
              </a:rPr>
              <a:t>A</a:t>
            </a:r>
            <a:r>
              <a:rPr lang="en-US" sz="1800" dirty="0">
                <a:sym typeface="+mn-ea"/>
              </a:rPr>
              <a:t> use case diagram is a graph of actors set of use cases  enclosed by a system boundary, communication associations between the actors  and users and generalization among use cases. 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1800" dirty="0"/>
          </a:p>
          <a:p>
            <a:pPr marL="2540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800" dirty="0"/>
          </a:p>
        </p:txBody>
      </p:sp>
      <p:pic>
        <p:nvPicPr>
          <p:cNvPr id="3" name="Picture 2" descr="ChatGPT Image Feb 4, 2026, 11_34_35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2010" y="2342515"/>
            <a:ext cx="6708775" cy="41344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</a:pPr>
            <a:r>
              <a:rPr lang="en-US" sz="4000"/>
              <a:t>Design-Class Diagram</a:t>
            </a:r>
            <a:endParaRPr lang="en-US" sz="4000"/>
          </a:p>
        </p:txBody>
      </p:sp>
      <p:sp>
        <p:nvSpPr>
          <p:cNvPr id="171" name="Google Shape;171;p26"/>
          <p:cNvSpPr txBox="1">
            <a:spLocks noGrp="1"/>
          </p:cNvSpPr>
          <p:nvPr>
            <p:ph type="body" idx="4294967295"/>
          </p:nvPr>
        </p:nvSpPr>
        <p:spPr>
          <a:xfrm>
            <a:off x="228600" y="990600"/>
            <a:ext cx="8610600" cy="5642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sz="1800" b="1" dirty="0" err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lang="en-US" sz="1800" b="1" dirty="0" err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 is a representation of an object and, in many ways; it is simply a template from which objects are created. Classes form the main building blocks of an object-oriented application.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ChatGPT Image Feb 4, 2026, 11_38_08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1085" y="2663190"/>
            <a:ext cx="7077710" cy="38138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9263</Words>
  <Application>WPS Presentation</Application>
  <PresentationFormat>On-screen Show (4:3)</PresentationFormat>
  <Paragraphs>284</Paragraphs>
  <Slides>20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Arial</vt:lpstr>
      <vt:lpstr>SimSun</vt:lpstr>
      <vt:lpstr>Wingdings</vt:lpstr>
      <vt:lpstr>Arial</vt:lpstr>
      <vt:lpstr>Calibri</vt:lpstr>
      <vt:lpstr>Times New Roman</vt:lpstr>
      <vt:lpstr>Times New Roman</vt:lpstr>
      <vt:lpstr>Microsoft YaHei</vt:lpstr>
      <vt:lpstr>Arial Unicode MS</vt:lpstr>
      <vt:lpstr>Noto Sans Symbols</vt:lpstr>
      <vt:lpstr>Calibri</vt:lpstr>
      <vt:lpstr>LathaRegular</vt:lpstr>
      <vt:lpstr>Rage Italic</vt:lpstr>
      <vt:lpstr>Franklin Gothic Heavy</vt:lpstr>
      <vt:lpstr>Office Theme</vt:lpstr>
      <vt:lpstr>PowerPoint 演示文稿</vt:lpstr>
      <vt:lpstr>Agenda</vt:lpstr>
      <vt:lpstr>Introduction</vt:lpstr>
      <vt:lpstr>Statement of the Problem</vt:lpstr>
      <vt:lpstr>Purpose of the project</vt:lpstr>
      <vt:lpstr>Methodology</vt:lpstr>
      <vt:lpstr>Architecture Diagram/Flow</vt:lpstr>
      <vt:lpstr>Design-Use Case Diagram</vt:lpstr>
      <vt:lpstr>Design-Class Diagram</vt:lpstr>
      <vt:lpstr>Hardware and software selection </vt:lpstr>
      <vt:lpstr>Implementation</vt:lpstr>
      <vt:lpstr>Important Code segments</vt:lpstr>
      <vt:lpstr>Important Code segments</vt:lpstr>
      <vt:lpstr>Output</vt:lpstr>
      <vt:lpstr>Output</vt:lpstr>
      <vt:lpstr>Results</vt:lpstr>
      <vt:lpstr>Conclusion</vt:lpstr>
      <vt:lpstr>Future Work</vt:lpstr>
      <vt:lpstr>References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SEC</dc:creator>
  <cp:lastModifiedBy>Bharathganesh S</cp:lastModifiedBy>
  <cp:revision>123</cp:revision>
  <dcterms:created xsi:type="dcterms:W3CDTF">2024-10-26T02:53:00Z</dcterms:created>
  <dcterms:modified xsi:type="dcterms:W3CDTF">2026-02-04T06:37:23Z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33F85DD35D174ABF95D1C6128BEC0928_13</vt:lpwstr>
  </property>
  <property fmtid="{D5CDD505-2E9C-101B-9397-08002B2CF9AE}" pid="3" name="KSOProductBuildVer">
    <vt:lpwstr>2057-12.2.0.23196</vt:lpwstr>
  </property>
</Properties>
</file>